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handoutMasterIdLst>
    <p:handoutMasterId r:id="rId10"/>
  </p:handoutMasterIdLst>
  <p:sldIdLst>
    <p:sldId id="406" r:id="rId2"/>
    <p:sldId id="413" r:id="rId3"/>
    <p:sldId id="414" r:id="rId4"/>
    <p:sldId id="403" r:id="rId5"/>
    <p:sldId id="411" r:id="rId6"/>
    <p:sldId id="412" r:id="rId7"/>
    <p:sldId id="415" r:id="rId8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98" autoAdjust="0"/>
  </p:normalViewPr>
  <p:slideViewPr>
    <p:cSldViewPr>
      <p:cViewPr>
        <p:scale>
          <a:sx n="76" d="100"/>
          <a:sy n="76" d="100"/>
        </p:scale>
        <p:origin x="-1218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69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981504-C38E-433E-A3A6-41498E51727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A71AC-9F3B-4017-93F5-BDD15D3C365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8595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0EF0E-2611-41AF-831D-4AFC52F954F4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BC0580-6DB7-444C-AD06-90F57AD92F5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3789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C0580-6DB7-444C-AD06-90F57AD92F5C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8379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C0580-6DB7-444C-AD06-90F57AD92F5C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8151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733997F-F3C9-4071-B47C-0B72453B5A50}" type="datetimeFigureOut">
              <a:rPr lang="zh-TW" altLang="en-US" smtClean="0"/>
              <a:pPr/>
              <a:t>2018/12/31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77F0BF8-BC14-4BE1-BCF1-42A3265B074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法</a:t>
            </a:r>
            <a:r>
              <a:rPr lang="zh-TW" altLang="en-US" dirty="0" smtClean="0"/>
              <a:t>源</a:t>
            </a:r>
            <a:r>
              <a:rPr lang="en-US" altLang="zh-TW" dirty="0" smtClean="0"/>
              <a:t>-</a:t>
            </a:r>
            <a:r>
              <a:rPr lang="zh-TW" altLang="en-US" b="1" dirty="0" smtClean="0">
                <a:solidFill>
                  <a:srgbClr val="0000FF"/>
                </a:solidFill>
              </a:rPr>
              <a:t>危害化學品</a:t>
            </a:r>
            <a:r>
              <a:rPr lang="en-US" altLang="zh-TW" dirty="0" smtClean="0">
                <a:solidFill>
                  <a:schemeClr val="bg1"/>
                </a:solidFill>
              </a:rPr>
              <a:t>&amp;</a:t>
            </a:r>
            <a:r>
              <a:rPr lang="zh-TW" altLang="en-US" b="1" dirty="0">
                <a:solidFill>
                  <a:srgbClr val="0000FF"/>
                </a:solidFill>
              </a:rPr>
              <a:t>毒性化學</a:t>
            </a:r>
            <a:r>
              <a:rPr lang="zh-TW" altLang="en-US" b="1" dirty="0" smtClean="0">
                <a:solidFill>
                  <a:srgbClr val="0000FF"/>
                </a:solidFill>
              </a:rPr>
              <a:t>物質</a:t>
            </a:r>
            <a:r>
              <a:rPr lang="en-US" altLang="zh-TW" dirty="0">
                <a:solidFill>
                  <a:srgbClr val="0000FF"/>
                </a:solidFill>
              </a:rPr>
              <a:t/>
            </a:r>
            <a:br>
              <a:rPr lang="en-US" altLang="zh-TW" dirty="0">
                <a:solidFill>
                  <a:srgbClr val="0000FF"/>
                </a:solidFill>
              </a:rPr>
            </a:br>
            <a:r>
              <a:rPr lang="zh-TW" altLang="en-US" dirty="0" smtClean="0"/>
              <a:t>危害</a:t>
            </a:r>
            <a:r>
              <a:rPr lang="zh-TW" altLang="en-US" dirty="0"/>
              <a:t>通識</a:t>
            </a:r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179512" y="2132856"/>
            <a:ext cx="8856984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>
                <a:solidFill>
                  <a:schemeClr val="tx1"/>
                </a:solidFill>
              </a:rPr>
              <a:t>依據法源</a:t>
            </a:r>
            <a:r>
              <a:rPr lang="en-US" altLang="zh-TW" dirty="0" smtClean="0">
                <a:solidFill>
                  <a:schemeClr val="tx1"/>
                </a:solidFill>
              </a:rPr>
              <a:t>:</a:t>
            </a:r>
            <a:r>
              <a:rPr lang="zh-TW" altLang="en-US" dirty="0" smtClean="0">
                <a:solidFill>
                  <a:schemeClr val="tx1"/>
                </a:solidFill>
              </a:rPr>
              <a:t> </a:t>
            </a:r>
            <a:r>
              <a:rPr lang="en-US" altLang="zh-TW" dirty="0">
                <a:solidFill>
                  <a:schemeClr val="tx1"/>
                </a:solidFill>
              </a:rPr>
              <a:t>(1)</a:t>
            </a:r>
            <a:r>
              <a:rPr lang="zh-TW" altLang="zh-TW" dirty="0">
                <a:solidFill>
                  <a:schemeClr val="tx1"/>
                </a:solidFill>
              </a:rPr>
              <a:t>職業安全衛生法 第</a:t>
            </a:r>
            <a:r>
              <a:rPr lang="en-US" altLang="zh-TW" dirty="0">
                <a:solidFill>
                  <a:schemeClr val="tx1"/>
                </a:solidFill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10</a:t>
            </a:r>
            <a:r>
              <a:rPr lang="en-US" altLang="zh-TW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zh-TW" altLang="zh-TW" dirty="0">
                <a:solidFill>
                  <a:schemeClr val="tx1"/>
                </a:solidFill>
              </a:rPr>
              <a:t>條</a:t>
            </a:r>
            <a:r>
              <a:rPr lang="en-US" altLang="zh-TW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</a:rPr>
              <a:t>                        </a:t>
            </a:r>
            <a:r>
              <a:rPr lang="en-US" altLang="zh-TW" dirty="0" smtClean="0">
                <a:solidFill>
                  <a:schemeClr val="tx1"/>
                </a:solidFill>
              </a:rPr>
              <a:t>(</a:t>
            </a:r>
            <a:r>
              <a:rPr lang="en-US" altLang="zh-TW" dirty="0">
                <a:solidFill>
                  <a:schemeClr val="tx1"/>
                </a:solidFill>
              </a:rPr>
              <a:t>2)</a:t>
            </a:r>
            <a:r>
              <a:rPr lang="zh-TW" altLang="en-US" dirty="0">
                <a:solidFill>
                  <a:schemeClr val="tx1"/>
                </a:solidFill>
              </a:rPr>
              <a:t>毒性化學物質管理法第</a:t>
            </a:r>
            <a:r>
              <a:rPr lang="en-US" altLang="zh-TW" dirty="0">
                <a:solidFill>
                  <a:schemeClr val="tx1"/>
                </a:solidFill>
                <a:latin typeface="Calibri" pitchFamily="34" charset="0"/>
              </a:rPr>
              <a:t>17</a:t>
            </a:r>
            <a:r>
              <a:rPr lang="zh-TW" altLang="en-US" dirty="0" smtClean="0">
                <a:solidFill>
                  <a:schemeClr val="tx1"/>
                </a:solidFill>
              </a:rPr>
              <a:t>條</a:t>
            </a:r>
            <a:endParaRPr lang="en-US" altLang="zh-TW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    </a:t>
            </a:r>
            <a:r>
              <a:rPr lang="zh-TW" altLang="zh-TW" dirty="0" smtClean="0">
                <a:solidFill>
                  <a:schemeClr val="tx1"/>
                </a:solidFill>
              </a:rPr>
              <a:t>對於</a:t>
            </a:r>
            <a:r>
              <a:rPr lang="zh-TW" altLang="zh-TW" dirty="0">
                <a:solidFill>
                  <a:schemeClr val="tx1"/>
                </a:solidFill>
              </a:rPr>
              <a:t>具有</a:t>
            </a:r>
            <a:r>
              <a:rPr lang="zh-TW" altLang="zh-TW" dirty="0">
                <a:solidFill>
                  <a:srgbClr val="0000FF"/>
                </a:solidFill>
              </a:rPr>
              <a:t>危害性之化學品</a:t>
            </a:r>
            <a:r>
              <a:rPr lang="zh-TW" altLang="en-US" dirty="0">
                <a:solidFill>
                  <a:srgbClr val="0000FF"/>
                </a:solidFill>
              </a:rPr>
              <a:t>及第一類至第四類毒性化學物質</a:t>
            </a:r>
            <a:r>
              <a:rPr lang="zh-TW" altLang="zh-TW" dirty="0">
                <a:solidFill>
                  <a:schemeClr val="tx1"/>
                </a:solidFill>
              </a:rPr>
              <a:t>，</a:t>
            </a:r>
            <a:endParaRPr lang="en-US" altLang="zh-TW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rgbClr val="FF0000"/>
                </a:solidFill>
              </a:rPr>
              <a:t>    </a:t>
            </a:r>
            <a:r>
              <a:rPr lang="zh-TW" altLang="zh-TW" dirty="0" smtClean="0">
                <a:solidFill>
                  <a:schemeClr val="tx1"/>
                </a:solidFill>
              </a:rPr>
              <a:t>應予</a:t>
            </a:r>
            <a:r>
              <a:rPr lang="zh-TW" altLang="zh-TW" u="sng" dirty="0">
                <a:solidFill>
                  <a:srgbClr val="FF0000"/>
                </a:solidFill>
              </a:rPr>
              <a:t>標示</a:t>
            </a:r>
            <a:r>
              <a:rPr lang="zh-TW" altLang="zh-TW" dirty="0">
                <a:solidFill>
                  <a:srgbClr val="FF0000"/>
                </a:solidFill>
              </a:rPr>
              <a:t>、</a:t>
            </a:r>
            <a:r>
              <a:rPr lang="zh-TW" altLang="zh-TW" u="sng" dirty="0">
                <a:solidFill>
                  <a:srgbClr val="FF0000"/>
                </a:solidFill>
              </a:rPr>
              <a:t>製備清單</a:t>
            </a:r>
            <a:r>
              <a:rPr lang="zh-TW" altLang="zh-TW" dirty="0">
                <a:solidFill>
                  <a:srgbClr val="FF0000"/>
                </a:solidFill>
              </a:rPr>
              <a:t>及揭示</a:t>
            </a:r>
            <a:r>
              <a:rPr lang="zh-TW" altLang="zh-TW" u="sng" dirty="0">
                <a:solidFill>
                  <a:srgbClr val="FF0000"/>
                </a:solidFill>
              </a:rPr>
              <a:t>安全資料表</a:t>
            </a:r>
            <a:r>
              <a:rPr lang="zh-TW" altLang="zh-TW" dirty="0">
                <a:solidFill>
                  <a:srgbClr val="FF0000"/>
                </a:solidFill>
              </a:rPr>
              <a:t>，</a:t>
            </a:r>
            <a:r>
              <a:rPr lang="zh-TW" altLang="zh-TW" dirty="0">
                <a:solidFill>
                  <a:schemeClr val="tx1"/>
                </a:solidFill>
              </a:rPr>
              <a:t>並採取必要之</a:t>
            </a:r>
            <a:r>
              <a:rPr lang="zh-TW" altLang="zh-TW" u="sng" dirty="0">
                <a:solidFill>
                  <a:srgbClr val="FF0000"/>
                </a:solidFill>
              </a:rPr>
              <a:t>通</a:t>
            </a:r>
            <a:endParaRPr lang="en-US" altLang="zh-TW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rgbClr val="FF0000"/>
                </a:solidFill>
              </a:rPr>
              <a:t>   </a:t>
            </a:r>
            <a:r>
              <a:rPr lang="zh-TW" altLang="en-US" dirty="0" smtClean="0">
                <a:solidFill>
                  <a:srgbClr val="FF0000"/>
                </a:solidFill>
              </a:rPr>
              <a:t> </a:t>
            </a:r>
            <a:r>
              <a:rPr lang="zh-TW" altLang="zh-TW" u="sng" dirty="0">
                <a:solidFill>
                  <a:srgbClr val="FF0000"/>
                </a:solidFill>
              </a:rPr>
              <a:t>識措施</a:t>
            </a:r>
            <a:r>
              <a:rPr lang="zh-TW" altLang="zh-TW" dirty="0" smtClean="0">
                <a:solidFill>
                  <a:srgbClr val="FF0000"/>
                </a:solidFill>
              </a:rPr>
              <a:t>。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TW" sz="900" b="1" dirty="0" smtClean="0">
              <a:solidFill>
                <a:schemeClr val="tx1"/>
              </a:solidFill>
            </a:endParaRPr>
          </a:p>
          <a:p>
            <a:r>
              <a:rPr lang="zh-TW" altLang="en-US" sz="2800" b="1" dirty="0" smtClean="0">
                <a:solidFill>
                  <a:schemeClr val="tx1"/>
                </a:solidFill>
              </a:rPr>
              <a:t> </a:t>
            </a:r>
            <a:r>
              <a:rPr lang="zh-TW" altLang="en-US" b="1" dirty="0" smtClean="0">
                <a:solidFill>
                  <a:schemeClr val="tx1"/>
                </a:solidFill>
              </a:rPr>
              <a:t>未依規定辦理</a:t>
            </a:r>
            <a:r>
              <a:rPr lang="zh-TW" altLang="en-US" sz="2800" b="1" dirty="0" smtClean="0">
                <a:solidFill>
                  <a:schemeClr val="tx1"/>
                </a:solidFill>
              </a:rPr>
              <a:t>，</a:t>
            </a:r>
            <a:r>
              <a:rPr lang="zh-TW" altLang="en-US" b="1" dirty="0" smtClean="0">
                <a:solidFill>
                  <a:srgbClr val="FF0000"/>
                </a:solidFill>
              </a:rPr>
              <a:t>罰則</a:t>
            </a:r>
            <a:r>
              <a:rPr lang="zh-TW" altLang="en-US" b="1" dirty="0" smtClean="0">
                <a:solidFill>
                  <a:schemeClr val="tx1"/>
                </a:solidFill>
              </a:rPr>
              <a:t>如下</a:t>
            </a:r>
            <a:r>
              <a:rPr lang="en-US" altLang="zh-TW" b="1" dirty="0" smtClean="0">
                <a:solidFill>
                  <a:schemeClr val="tx1"/>
                </a:solidFill>
              </a:rPr>
              <a:t>:</a:t>
            </a:r>
            <a:r>
              <a:rPr lang="zh-TW" altLang="en-US" b="1" dirty="0" smtClean="0">
                <a:solidFill>
                  <a:schemeClr val="tx1"/>
                </a:solidFill>
              </a:rPr>
              <a:t> </a:t>
            </a:r>
            <a:endParaRPr lang="en-US" altLang="zh-TW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TW" altLang="en-US" b="1" dirty="0">
                <a:solidFill>
                  <a:schemeClr val="tx1"/>
                </a:solidFill>
              </a:rPr>
              <a:t> </a:t>
            </a:r>
            <a:r>
              <a:rPr lang="zh-TW" altLang="en-US" b="1" dirty="0" smtClean="0">
                <a:solidFill>
                  <a:schemeClr val="tx1"/>
                </a:solidFill>
              </a:rPr>
              <a:t>  </a:t>
            </a:r>
            <a:r>
              <a:rPr lang="en-US" altLang="zh-TW" dirty="0" smtClean="0">
                <a:solidFill>
                  <a:schemeClr val="tx1"/>
                </a:solidFill>
              </a:rPr>
              <a:t>(1)</a:t>
            </a:r>
            <a:r>
              <a:rPr lang="zh-TW" altLang="en-US" u="sng" dirty="0">
                <a:solidFill>
                  <a:schemeClr val="tx1"/>
                </a:solidFill>
              </a:rPr>
              <a:t>職業安全衛生法 </a:t>
            </a:r>
            <a:r>
              <a:rPr lang="zh-TW" altLang="en-US" dirty="0" smtClean="0">
                <a:solidFill>
                  <a:schemeClr val="tx1"/>
                </a:solidFill>
              </a:rPr>
              <a:t>第 </a:t>
            </a:r>
            <a:r>
              <a:rPr lang="en-US" altLang="zh-TW" dirty="0">
                <a:solidFill>
                  <a:schemeClr val="tx1"/>
                </a:solidFill>
                <a:latin typeface="Calibri" pitchFamily="34" charset="0"/>
              </a:rPr>
              <a:t>43</a:t>
            </a:r>
            <a:r>
              <a:rPr lang="en-US" altLang="zh-TW" dirty="0">
                <a:solidFill>
                  <a:schemeClr val="tx1"/>
                </a:solidFill>
              </a:rPr>
              <a:t> </a:t>
            </a:r>
            <a:r>
              <a:rPr lang="zh-TW" altLang="en-US" dirty="0" smtClean="0">
                <a:solidFill>
                  <a:schemeClr val="tx1"/>
                </a:solidFill>
              </a:rPr>
              <a:t>條 </a:t>
            </a:r>
            <a:r>
              <a:rPr lang="en-US" altLang="zh-TW" dirty="0" smtClean="0">
                <a:solidFill>
                  <a:schemeClr val="tx1"/>
                </a:solidFill>
                <a:latin typeface="Calibri" pitchFamily="34" charset="0"/>
              </a:rPr>
              <a:t>-</a:t>
            </a:r>
            <a:r>
              <a:rPr lang="zh-TW" altLang="en-US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altLang="zh-TW" dirty="0" smtClean="0">
                <a:solidFill>
                  <a:srgbClr val="FF0000"/>
                </a:solidFill>
                <a:latin typeface="Calibri" pitchFamily="34" charset="0"/>
              </a:rPr>
              <a:t>3</a:t>
            </a:r>
            <a:r>
              <a:rPr lang="zh-TW" altLang="en-US" dirty="0" smtClean="0">
                <a:solidFill>
                  <a:srgbClr val="FF0000"/>
                </a:solidFill>
              </a:rPr>
              <a:t>萬</a:t>
            </a:r>
            <a:r>
              <a:rPr lang="zh-TW" altLang="en-US" dirty="0">
                <a:solidFill>
                  <a:srgbClr val="FF0000"/>
                </a:solidFill>
              </a:rPr>
              <a:t>元</a:t>
            </a:r>
            <a:r>
              <a:rPr lang="zh-TW" altLang="en-US" dirty="0" smtClean="0">
                <a:solidFill>
                  <a:srgbClr val="FF0000"/>
                </a:solidFill>
              </a:rPr>
              <a:t>以上</a:t>
            </a:r>
            <a:r>
              <a:rPr lang="en-US" altLang="zh-TW" dirty="0" smtClean="0">
                <a:solidFill>
                  <a:srgbClr val="FF0000"/>
                </a:solidFill>
                <a:latin typeface="Calibri" pitchFamily="34" charset="0"/>
              </a:rPr>
              <a:t>30</a:t>
            </a:r>
            <a:r>
              <a:rPr lang="zh-TW" altLang="en-US" dirty="0" smtClean="0">
                <a:solidFill>
                  <a:srgbClr val="FF0000"/>
                </a:solidFill>
              </a:rPr>
              <a:t>萬</a:t>
            </a:r>
            <a:r>
              <a:rPr lang="zh-TW" altLang="en-US" dirty="0">
                <a:solidFill>
                  <a:srgbClr val="FF0000"/>
                </a:solidFill>
              </a:rPr>
              <a:t>元以下罰鍰</a:t>
            </a:r>
            <a:endParaRPr lang="zh-TW" altLang="en-US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   </a:t>
            </a:r>
            <a:r>
              <a:rPr lang="en-US" altLang="zh-TW" dirty="0" smtClean="0">
                <a:solidFill>
                  <a:schemeClr val="tx1"/>
                </a:solidFill>
              </a:rPr>
              <a:t>(</a:t>
            </a:r>
            <a:r>
              <a:rPr lang="en-US" altLang="zh-TW" dirty="0">
                <a:solidFill>
                  <a:schemeClr val="tx1"/>
                </a:solidFill>
              </a:rPr>
              <a:t>2)</a:t>
            </a:r>
            <a:r>
              <a:rPr lang="zh-TW" altLang="en-US" u="sng" dirty="0">
                <a:solidFill>
                  <a:schemeClr val="tx1"/>
                </a:solidFill>
              </a:rPr>
              <a:t>毒性化學物質管理</a:t>
            </a:r>
            <a:r>
              <a:rPr lang="zh-TW" altLang="en-US" u="sng" dirty="0" smtClean="0">
                <a:solidFill>
                  <a:schemeClr val="tx1"/>
                </a:solidFill>
              </a:rPr>
              <a:t>法 </a:t>
            </a:r>
            <a:r>
              <a:rPr lang="zh-TW" altLang="en-US" dirty="0" smtClean="0">
                <a:solidFill>
                  <a:schemeClr val="tx1"/>
                </a:solidFill>
              </a:rPr>
              <a:t>第</a:t>
            </a:r>
            <a:r>
              <a:rPr lang="en-US" altLang="zh-TW" dirty="0" smtClean="0">
                <a:solidFill>
                  <a:schemeClr val="tx1"/>
                </a:solidFill>
                <a:latin typeface="Calibri" pitchFamily="34" charset="0"/>
              </a:rPr>
              <a:t>35</a:t>
            </a:r>
            <a:r>
              <a:rPr lang="zh-TW" altLang="en-US" dirty="0" smtClean="0">
                <a:solidFill>
                  <a:schemeClr val="tx1"/>
                </a:solidFill>
                <a:latin typeface="Calibri" pitchFamily="34" charset="0"/>
              </a:rPr>
              <a:t>條 </a:t>
            </a:r>
            <a:r>
              <a:rPr lang="en-US" altLang="zh-TW" dirty="0" smtClean="0">
                <a:solidFill>
                  <a:schemeClr val="tx1"/>
                </a:solidFill>
                <a:latin typeface="Calibri" pitchFamily="34" charset="0"/>
              </a:rPr>
              <a:t>-</a:t>
            </a:r>
            <a:r>
              <a:rPr lang="zh-TW" altLang="en-US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altLang="zh-TW" dirty="0" smtClean="0">
                <a:solidFill>
                  <a:srgbClr val="FF0000"/>
                </a:solidFill>
                <a:latin typeface="Calibri" pitchFamily="34" charset="0"/>
              </a:rPr>
              <a:t>6</a:t>
            </a:r>
            <a:r>
              <a:rPr lang="zh-TW" altLang="en-US" dirty="0" smtClean="0">
                <a:solidFill>
                  <a:srgbClr val="FF0000"/>
                </a:solidFill>
                <a:latin typeface="Calibri" pitchFamily="34" charset="0"/>
              </a:rPr>
              <a:t>萬</a:t>
            </a:r>
            <a:r>
              <a:rPr lang="zh-TW" altLang="en-US" dirty="0">
                <a:solidFill>
                  <a:srgbClr val="FF0000"/>
                </a:solidFill>
                <a:latin typeface="Calibri" pitchFamily="34" charset="0"/>
              </a:rPr>
              <a:t>元</a:t>
            </a:r>
            <a:r>
              <a:rPr lang="zh-TW" altLang="en-US" dirty="0" smtClean="0">
                <a:solidFill>
                  <a:srgbClr val="FF0000"/>
                </a:solidFill>
                <a:latin typeface="Calibri" pitchFamily="34" charset="0"/>
              </a:rPr>
              <a:t>以上</a:t>
            </a:r>
            <a:r>
              <a:rPr lang="en-US" altLang="zh-TW" dirty="0" smtClean="0">
                <a:solidFill>
                  <a:srgbClr val="FF0000"/>
                </a:solidFill>
                <a:latin typeface="Calibri" pitchFamily="34" charset="0"/>
              </a:rPr>
              <a:t>30</a:t>
            </a:r>
            <a:r>
              <a:rPr lang="zh-TW" altLang="en-US" dirty="0" smtClean="0">
                <a:solidFill>
                  <a:srgbClr val="FF0000"/>
                </a:solidFill>
                <a:latin typeface="Calibri" pitchFamily="34" charset="0"/>
              </a:rPr>
              <a:t>萬</a:t>
            </a:r>
            <a:r>
              <a:rPr lang="zh-TW" altLang="en-US" dirty="0">
                <a:solidFill>
                  <a:srgbClr val="FF0000"/>
                </a:solidFill>
                <a:latin typeface="Calibri" pitchFamily="34" charset="0"/>
              </a:rPr>
              <a:t>元以下罰鍰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    </a:t>
            </a:r>
            <a:endParaRPr lang="zh-TW" altLang="zh-TW" dirty="0" smtClean="0">
              <a:solidFill>
                <a:schemeClr val="tx1"/>
              </a:solidFill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2357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56" t="9835" r="39048" b="8018"/>
          <a:stretch/>
        </p:blipFill>
        <p:spPr bwMode="auto">
          <a:xfrm>
            <a:off x="467544" y="1228458"/>
            <a:ext cx="3744416" cy="522487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70" t="16485" r="35238" b="31844"/>
          <a:stretch/>
        </p:blipFill>
        <p:spPr bwMode="auto">
          <a:xfrm>
            <a:off x="4788024" y="1188158"/>
            <a:ext cx="3811979" cy="526517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683568" y="40466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solidFill>
                  <a:schemeClr val="bg1"/>
                </a:solidFill>
              </a:rPr>
              <a:t>GHS</a:t>
            </a:r>
            <a:r>
              <a:rPr lang="zh-TW" altLang="en-US" sz="2800" dirty="0" smtClean="0">
                <a:solidFill>
                  <a:schemeClr val="bg1"/>
                </a:solidFill>
              </a:rPr>
              <a:t> 標示</a:t>
            </a:r>
            <a:endParaRPr lang="zh-TW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69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251520" y="2204864"/>
            <a:ext cx="59766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rgbClr val="0000FF"/>
                </a:solidFill>
              </a:rPr>
              <a:t>安全資料</a:t>
            </a:r>
            <a:r>
              <a:rPr lang="zh-TW" altLang="en-US" sz="2400" b="1" dirty="0" smtClean="0">
                <a:solidFill>
                  <a:srgbClr val="0000FF"/>
                </a:solidFill>
              </a:rPr>
              <a:t>表</a:t>
            </a:r>
            <a:r>
              <a:rPr lang="en-US" altLang="zh-TW" sz="2400" b="1" dirty="0">
                <a:solidFill>
                  <a:srgbClr val="0000FF"/>
                </a:solidFill>
              </a:rPr>
              <a:t>(SDS) -</a:t>
            </a:r>
            <a:r>
              <a:rPr lang="zh-TW" altLang="en-US" sz="2400" b="1" dirty="0" smtClean="0">
                <a:solidFill>
                  <a:srgbClr val="0000FF"/>
                </a:solidFill>
              </a:rPr>
              <a:t>內容共計</a:t>
            </a:r>
            <a:r>
              <a:rPr lang="en-US" altLang="zh-TW" sz="2400" b="1" dirty="0" smtClean="0">
                <a:solidFill>
                  <a:srgbClr val="0000FF"/>
                </a:solidFill>
              </a:rPr>
              <a:t>16</a:t>
            </a:r>
            <a:r>
              <a:rPr lang="zh-TW" altLang="en-US" sz="2400" b="1" dirty="0" smtClean="0">
                <a:solidFill>
                  <a:srgbClr val="0000FF"/>
                </a:solidFill>
              </a:rPr>
              <a:t>大項</a:t>
            </a:r>
            <a:endParaRPr lang="en-US" altLang="zh-TW" sz="2400" b="1" dirty="0">
              <a:solidFill>
                <a:srgbClr val="0000FF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359685"/>
              </p:ext>
            </p:extLst>
          </p:nvPr>
        </p:nvGraphicFramePr>
        <p:xfrm>
          <a:off x="258538" y="2924944"/>
          <a:ext cx="8561934" cy="36724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2232248"/>
                <a:gridCol w="2369246"/>
                <a:gridCol w="1944216"/>
              </a:tblGrid>
              <a:tr h="1159708">
                <a:tc>
                  <a:txBody>
                    <a:bodyPr/>
                    <a:lstStyle/>
                    <a:p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一、</a:t>
                      </a:r>
                      <a:r>
                        <a:rPr lang="zh-TW" altLang="en-US" b="0" dirty="0" smtClean="0">
                          <a:solidFill>
                            <a:srgbClr val="FF0000"/>
                          </a:solidFill>
                        </a:rPr>
                        <a:t>化學品</a:t>
                      </a:r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與廠商 </a:t>
                      </a:r>
                      <a:endParaRPr lang="en-US" altLang="zh-TW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         資料</a:t>
                      </a:r>
                      <a:endParaRPr lang="en-US" altLang="zh-TW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</a:rPr>
                        <a:t>製造</a:t>
                      </a:r>
                      <a:r>
                        <a:rPr lang="zh-TW" altLang="en-US" sz="1600" b="0" dirty="0" smtClean="0">
                          <a:solidFill>
                            <a:srgbClr val="FF0000"/>
                          </a:solidFill>
                        </a:rPr>
                        <a:t>者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</a:rPr>
                        <a:t>、輸入</a:t>
                      </a:r>
                      <a:r>
                        <a:rPr lang="zh-TW" altLang="en-US" sz="1600" b="0" dirty="0" smtClean="0">
                          <a:solidFill>
                            <a:srgbClr val="FF0000"/>
                          </a:solidFill>
                        </a:rPr>
                        <a:t>者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</a:rPr>
                        <a:t>或供應</a:t>
                      </a:r>
                      <a:r>
                        <a:rPr lang="zh-TW" altLang="en-US" sz="1600" b="0" dirty="0" smtClean="0">
                          <a:solidFill>
                            <a:srgbClr val="FF0000"/>
                          </a:solidFill>
                        </a:rPr>
                        <a:t>者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</a:rPr>
                        <a:t>名稱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zh-TW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五、滅火措施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b="0" dirty="0" smtClean="0">
                          <a:solidFill>
                            <a:schemeClr val="tx1"/>
                          </a:solidFill>
                        </a:rPr>
                        <a:t>九、物理及化學性質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十三、廢棄處置方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法</a:t>
                      </a:r>
                      <a:endParaRPr lang="zh-TW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37567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二、</a:t>
                      </a:r>
                      <a:r>
                        <a:rPr lang="zh-TW" altLang="en-US" dirty="0" smtClean="0">
                          <a:solidFill>
                            <a:srgbClr val="0000FF"/>
                          </a:solidFill>
                        </a:rPr>
                        <a:t>危害辨識資料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六、洩漏處理方法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十、安定性及反應性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十四、運送資料</a:t>
                      </a:r>
                      <a:endParaRPr lang="zh-TW" altLang="en-US" dirty="0"/>
                    </a:p>
                  </a:txBody>
                  <a:tcPr/>
                </a:tc>
              </a:tr>
              <a:tr h="837567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三、</a:t>
                      </a:r>
                      <a:r>
                        <a:rPr lang="zh-TW" altLang="en-US" dirty="0" smtClean="0">
                          <a:solidFill>
                            <a:srgbClr val="0000FF"/>
                          </a:solidFill>
                        </a:rPr>
                        <a:t>成分辨識資料</a:t>
                      </a:r>
                      <a:endParaRPr lang="zh-TW" alt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七、安全處置與儲</a:t>
                      </a:r>
                      <a:endParaRPr lang="en-US" altLang="zh-TW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存方法：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十一、毒性資料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十五、法規資料</a:t>
                      </a:r>
                      <a:endParaRPr lang="zh-TW" altLang="en-US" dirty="0"/>
                    </a:p>
                  </a:txBody>
                  <a:tcPr/>
                </a:tc>
              </a:tr>
              <a:tr h="837567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四、急救措施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八、暴露預防措施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十二、生態資料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十六、其他資料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標題 2"/>
          <p:cNvSpPr txBox="1">
            <a:spLocks/>
          </p:cNvSpPr>
          <p:nvPr/>
        </p:nvSpPr>
        <p:spPr>
          <a:xfrm>
            <a:off x="507380" y="332656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dirty="0" smtClean="0"/>
              <a:t>危害性化學品</a:t>
            </a:r>
            <a:r>
              <a:rPr lang="zh-TW" altLang="en-US" dirty="0"/>
              <a:t>之分類、標示</a:t>
            </a:r>
            <a:r>
              <a:rPr lang="zh-TW" altLang="en-US" dirty="0" smtClean="0"/>
              <a:t>、通識</a:t>
            </a:r>
            <a:endParaRPr lang="zh-TW" altLang="en-US" dirty="0"/>
          </a:p>
        </p:txBody>
      </p:sp>
      <p:pic>
        <p:nvPicPr>
          <p:cNvPr id="9" name="Picture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7" t="31723" r="54805" b="21177"/>
          <a:stretch/>
        </p:blipFill>
        <p:spPr bwMode="auto">
          <a:xfrm>
            <a:off x="7647203" y="1533863"/>
            <a:ext cx="1008112" cy="1342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395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5373216"/>
            <a:ext cx="8136904" cy="830997"/>
          </a:xfrm>
          <a:prstGeom prst="rect">
            <a:avLst/>
          </a:prstGeom>
          <a:ln w="38100">
            <a:solidFill>
              <a:srgbClr val="FF00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TW" altLang="zh-TW" sz="2400" dirty="0" smtClean="0">
                <a:solidFill>
                  <a:srgbClr val="FF0000"/>
                </a:solidFill>
              </a:rPr>
              <a:t>安全</a:t>
            </a:r>
            <a:r>
              <a:rPr lang="zh-TW" altLang="zh-TW" sz="2400" dirty="0">
                <a:solidFill>
                  <a:srgbClr val="FF0000"/>
                </a:solidFill>
              </a:rPr>
              <a:t>資料</a:t>
            </a:r>
            <a:r>
              <a:rPr lang="zh-TW" altLang="zh-TW" sz="2400" dirty="0" smtClean="0">
                <a:solidFill>
                  <a:srgbClr val="FF0000"/>
                </a:solidFill>
              </a:rPr>
              <a:t>表</a:t>
            </a:r>
            <a:r>
              <a:rPr lang="zh-TW" altLang="en-US" sz="2400" dirty="0" smtClean="0">
                <a:solidFill>
                  <a:srgbClr val="FF0000"/>
                </a:solidFill>
              </a:rPr>
              <a:t>需</a:t>
            </a:r>
            <a:r>
              <a:rPr lang="zh-TW" altLang="zh-TW" sz="2400" dirty="0" smtClean="0">
                <a:solidFill>
                  <a:srgbClr val="FF0000"/>
                </a:solidFill>
              </a:rPr>
              <a:t>放置</a:t>
            </a:r>
            <a:r>
              <a:rPr lang="zh-TW" altLang="en-US" sz="2400" dirty="0">
                <a:solidFill>
                  <a:srgbClr val="FF0000"/>
                </a:solidFill>
              </a:rPr>
              <a:t>使用</a:t>
            </a:r>
            <a:r>
              <a:rPr lang="zh-TW" altLang="zh-TW" sz="2400" dirty="0" smtClean="0">
                <a:solidFill>
                  <a:srgbClr val="FF0000"/>
                </a:solidFill>
              </a:rPr>
              <a:t>區域</a:t>
            </a:r>
            <a:r>
              <a:rPr lang="zh-TW" altLang="en-US" sz="2400" dirty="0" smtClean="0">
                <a:solidFill>
                  <a:srgbClr val="FF0000"/>
                </a:solidFill>
              </a:rPr>
              <a:t>明顯處</a:t>
            </a:r>
            <a:r>
              <a:rPr lang="zh-TW" altLang="zh-TW" sz="2400" dirty="0" smtClean="0"/>
              <a:t>，</a:t>
            </a:r>
            <a:endParaRPr lang="en-US" altLang="zh-TW" sz="2400" dirty="0" smtClean="0"/>
          </a:p>
          <a:p>
            <a:pPr algn="ctr"/>
            <a:r>
              <a:rPr lang="zh-TW" altLang="zh-TW" sz="2400" dirty="0" smtClean="0"/>
              <a:t>提供</a:t>
            </a:r>
            <a:r>
              <a:rPr lang="zh-TW" altLang="zh-TW" sz="2400" dirty="0"/>
              <a:t>使用者參閱</a:t>
            </a:r>
            <a:r>
              <a:rPr lang="zh-TW" altLang="en-US" sz="2400" dirty="0" smtClean="0"/>
              <a:t>，</a:t>
            </a:r>
            <a:r>
              <a:rPr lang="zh-TW" altLang="zh-TW" sz="2400" dirty="0" smtClean="0"/>
              <a:t>以</a:t>
            </a:r>
            <a:r>
              <a:rPr lang="zh-TW" altLang="zh-TW" sz="2400" dirty="0"/>
              <a:t>了解</a:t>
            </a:r>
            <a:r>
              <a:rPr lang="zh-TW" altLang="zh-TW" sz="2400" dirty="0">
                <a:solidFill>
                  <a:srgbClr val="0000FF"/>
                </a:solidFill>
              </a:rPr>
              <a:t>物質特性及防護措施</a:t>
            </a:r>
            <a:r>
              <a:rPr lang="zh-TW" altLang="zh-TW" sz="2400" dirty="0"/>
              <a:t>。</a:t>
            </a:r>
            <a:endParaRPr lang="en-US" altLang="zh-TW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44" t="16057" r="4114" b="24430"/>
          <a:stretch/>
        </p:blipFill>
        <p:spPr bwMode="auto">
          <a:xfrm>
            <a:off x="710563" y="692696"/>
            <a:ext cx="7650866" cy="4353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5508104" y="1885474"/>
            <a:ext cx="792088" cy="52322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zh-TW" altLang="en-US" sz="28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1907704" y="1885474"/>
            <a:ext cx="864096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493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D:\環安中心\105\健康訪查\10510-環安系 105.10.31\IMG_643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20" y="1412776"/>
            <a:ext cx="2680844" cy="22914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圖片 3" descr="D:\環安中心\105\健康訪查\10503-化工系105.03.16\IMG_578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64" y="3962497"/>
            <a:ext cx="2575778" cy="252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圖片 4" descr="D:\環安中心\105\健康訪查\10503-化工系105.03.16\IMG_578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12776"/>
            <a:ext cx="3096344" cy="49685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矩形 5"/>
          <p:cNvSpPr/>
          <p:nvPr/>
        </p:nvSpPr>
        <p:spPr>
          <a:xfrm>
            <a:off x="971600" y="692696"/>
            <a:ext cx="22322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/>
              <a:t> </a:t>
            </a:r>
            <a:r>
              <a:rPr lang="zh-TW" altLang="zh-TW" sz="2800" b="1" dirty="0" smtClean="0"/>
              <a:t>舊</a:t>
            </a:r>
            <a:r>
              <a:rPr lang="zh-TW" altLang="zh-TW" sz="2800" b="1" dirty="0"/>
              <a:t>危害</a:t>
            </a:r>
            <a:r>
              <a:rPr lang="zh-TW" altLang="zh-TW" sz="2800" b="1" dirty="0" smtClean="0"/>
              <a:t>圖</a:t>
            </a:r>
            <a:r>
              <a:rPr lang="zh-TW" altLang="en-US" sz="2800" b="1" dirty="0" smtClean="0"/>
              <a:t>式</a:t>
            </a:r>
            <a:endParaRPr lang="zh-TW" altLang="zh-TW" sz="2800" dirty="0"/>
          </a:p>
        </p:txBody>
      </p:sp>
      <p:sp>
        <p:nvSpPr>
          <p:cNvPr id="7" name="矩形 6"/>
          <p:cNvSpPr/>
          <p:nvPr/>
        </p:nvSpPr>
        <p:spPr>
          <a:xfrm>
            <a:off x="5652120" y="692696"/>
            <a:ext cx="22322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/>
              <a:t> </a:t>
            </a:r>
            <a:r>
              <a:rPr lang="zh-TW" altLang="en-US" sz="2800" b="1" dirty="0" smtClean="0">
                <a:solidFill>
                  <a:srgbClr val="FF0000"/>
                </a:solidFill>
              </a:rPr>
              <a:t>新</a:t>
            </a:r>
            <a:r>
              <a:rPr lang="zh-TW" altLang="zh-TW" sz="2800" b="1" dirty="0" smtClean="0">
                <a:solidFill>
                  <a:srgbClr val="FF0000"/>
                </a:solidFill>
              </a:rPr>
              <a:t>危害圖</a:t>
            </a:r>
            <a:r>
              <a:rPr lang="zh-TW" altLang="en-US" sz="2800" b="1" dirty="0" smtClean="0">
                <a:solidFill>
                  <a:srgbClr val="FF0000"/>
                </a:solidFill>
              </a:rPr>
              <a:t>式</a:t>
            </a:r>
            <a:endParaRPr lang="zh-TW" altLang="zh-TW" sz="2800" dirty="0">
              <a:solidFill>
                <a:srgbClr val="FF0000"/>
              </a:solidFill>
            </a:endParaRPr>
          </a:p>
        </p:txBody>
      </p:sp>
      <p:sp>
        <p:nvSpPr>
          <p:cNvPr id="8" name="向右箭號 7"/>
          <p:cNvSpPr/>
          <p:nvPr/>
        </p:nvSpPr>
        <p:spPr>
          <a:xfrm>
            <a:off x="3635896" y="3212976"/>
            <a:ext cx="1368152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989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D:\環安中心\105\健康訪查\10510-環安系 105.10.31\IMG_646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478" b="18577"/>
          <a:stretch/>
        </p:blipFill>
        <p:spPr bwMode="auto">
          <a:xfrm>
            <a:off x="467544" y="1275040"/>
            <a:ext cx="3600400" cy="5394320"/>
          </a:xfrm>
          <a:prstGeom prst="rect">
            <a:avLst/>
          </a:prstGeom>
          <a:noFill/>
          <a:ln w="15875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67985" y="278357"/>
            <a:ext cx="36835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400" b="1" dirty="0"/>
              <a:t>舊版本</a:t>
            </a:r>
            <a:r>
              <a:rPr lang="en-US" altLang="zh-TW" sz="2400" b="1" dirty="0" smtClean="0"/>
              <a:t>-</a:t>
            </a:r>
            <a:r>
              <a:rPr lang="zh-TW" altLang="en-US" sz="2400" b="1" dirty="0" smtClean="0"/>
              <a:t> </a:t>
            </a:r>
            <a:r>
              <a:rPr lang="zh-TW" altLang="zh-TW" sz="2400" b="1" dirty="0" smtClean="0"/>
              <a:t>物質</a:t>
            </a:r>
            <a:r>
              <a:rPr lang="zh-TW" altLang="zh-TW" sz="2400" b="1" dirty="0"/>
              <a:t>安全資料</a:t>
            </a:r>
            <a:r>
              <a:rPr lang="zh-TW" altLang="zh-TW" sz="2400" b="1" dirty="0" smtClean="0"/>
              <a:t>表</a:t>
            </a:r>
            <a:r>
              <a:rPr lang="zh-TW" altLang="en-US" sz="2400" b="1" dirty="0" smtClean="0"/>
              <a:t>                    </a:t>
            </a:r>
            <a:endParaRPr lang="en-US" altLang="zh-TW" sz="2400" b="1" dirty="0" smtClean="0"/>
          </a:p>
          <a:p>
            <a:r>
              <a:rPr lang="zh-TW" altLang="en-US" sz="2400" b="1" dirty="0"/>
              <a:t> </a:t>
            </a:r>
            <a:r>
              <a:rPr lang="zh-TW" altLang="en-US" sz="2400" b="1" dirty="0" smtClean="0"/>
              <a:t>                   </a:t>
            </a:r>
            <a:r>
              <a:rPr lang="en-US" altLang="zh-TW" sz="2400" b="1" dirty="0" smtClean="0"/>
              <a:t>MSDS</a:t>
            </a:r>
            <a:endParaRPr lang="zh-TW" altLang="zh-TW" sz="2400" dirty="0"/>
          </a:p>
          <a:p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5040052" y="278357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FF0000"/>
                </a:solidFill>
              </a:rPr>
              <a:t>新</a:t>
            </a:r>
            <a:r>
              <a:rPr lang="zh-TW" altLang="zh-TW" sz="2400" b="1" dirty="0" smtClean="0">
                <a:solidFill>
                  <a:srgbClr val="FF0000"/>
                </a:solidFill>
              </a:rPr>
              <a:t>版本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 </a:t>
            </a:r>
            <a:r>
              <a:rPr lang="en-US" altLang="zh-TW" sz="2400" b="1" dirty="0" smtClean="0">
                <a:solidFill>
                  <a:srgbClr val="FF0000"/>
                </a:solidFill>
              </a:rPr>
              <a:t>-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  </a:t>
            </a:r>
            <a:r>
              <a:rPr lang="zh-TW" altLang="zh-TW" sz="2400" b="1" dirty="0" smtClean="0">
                <a:solidFill>
                  <a:srgbClr val="FF0000"/>
                </a:solidFill>
              </a:rPr>
              <a:t>安全</a:t>
            </a:r>
            <a:r>
              <a:rPr lang="zh-TW" altLang="zh-TW" sz="2400" b="1" dirty="0">
                <a:solidFill>
                  <a:srgbClr val="FF0000"/>
                </a:solidFill>
              </a:rPr>
              <a:t>資料</a:t>
            </a:r>
            <a:r>
              <a:rPr lang="zh-TW" altLang="zh-TW" sz="2400" b="1" dirty="0" smtClean="0">
                <a:solidFill>
                  <a:srgbClr val="FF0000"/>
                </a:solidFill>
              </a:rPr>
              <a:t>表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                    </a:t>
            </a:r>
            <a:endParaRPr lang="en-US" altLang="zh-TW" sz="2400" b="1" dirty="0" smtClean="0">
              <a:solidFill>
                <a:srgbClr val="FF0000"/>
              </a:solidFill>
            </a:endParaRPr>
          </a:p>
          <a:p>
            <a:r>
              <a:rPr lang="zh-TW" altLang="en-US" sz="2400" b="1" dirty="0">
                <a:solidFill>
                  <a:srgbClr val="FF0000"/>
                </a:solidFill>
              </a:rPr>
              <a:t> 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                     </a:t>
            </a:r>
            <a:r>
              <a:rPr lang="en-US" altLang="zh-TW" sz="2400" b="1" dirty="0" smtClean="0">
                <a:solidFill>
                  <a:srgbClr val="FF0000"/>
                </a:solidFill>
              </a:rPr>
              <a:t>SDS</a:t>
            </a:r>
            <a:endParaRPr lang="zh-TW" altLang="zh-TW" sz="2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D:\環安中心\104\危害通識資料\丙酮\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75040"/>
            <a:ext cx="4176464" cy="5394320"/>
          </a:xfrm>
          <a:prstGeom prst="rect">
            <a:avLst/>
          </a:prstGeom>
          <a:noFill/>
          <a:ln w="158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向右箭號 5"/>
          <p:cNvSpPr/>
          <p:nvPr/>
        </p:nvSpPr>
        <p:spPr>
          <a:xfrm>
            <a:off x="3671900" y="1386353"/>
            <a:ext cx="79208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639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51" t="25766" r="31428" b="32260"/>
          <a:stretch/>
        </p:blipFill>
        <p:spPr bwMode="auto">
          <a:xfrm>
            <a:off x="323528" y="764704"/>
            <a:ext cx="8496944" cy="4276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349458" y="5301208"/>
            <a:ext cx="4248472" cy="1015663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FF0000"/>
                </a:solidFill>
              </a:rPr>
              <a:t>**</a:t>
            </a:r>
            <a:r>
              <a:rPr lang="zh-TW" altLang="zh-TW" sz="2000" dirty="0" smtClean="0"/>
              <a:t>要求</a:t>
            </a:r>
            <a:r>
              <a:rPr lang="zh-TW" altLang="zh-TW" sz="2000" b="1" u="sng" dirty="0" smtClean="0"/>
              <a:t>供應廠商</a:t>
            </a:r>
            <a:r>
              <a:rPr lang="zh-TW" altLang="zh-TW" sz="2000" dirty="0" smtClean="0"/>
              <a:t>於提供化學品</a:t>
            </a:r>
            <a:endParaRPr lang="en-US" altLang="zh-TW" sz="2000" dirty="0" smtClean="0"/>
          </a:p>
          <a:p>
            <a:r>
              <a:rPr lang="zh-TW" altLang="en-US" sz="2000" dirty="0" smtClean="0">
                <a:solidFill>
                  <a:srgbClr val="FF0000"/>
                </a:solidFill>
              </a:rPr>
              <a:t>      </a:t>
            </a:r>
            <a:r>
              <a:rPr lang="en-US" altLang="zh-TW" sz="2000" dirty="0" smtClean="0">
                <a:solidFill>
                  <a:srgbClr val="FF0000"/>
                </a:solidFill>
              </a:rPr>
              <a:t>1.</a:t>
            </a:r>
            <a:r>
              <a:rPr lang="zh-TW" altLang="zh-TW" sz="2000" b="1" dirty="0" smtClean="0">
                <a:solidFill>
                  <a:srgbClr val="FF0000"/>
                </a:solidFill>
              </a:rPr>
              <a:t>容器上</a:t>
            </a:r>
            <a:r>
              <a:rPr lang="en-US" altLang="zh-TW" sz="2000" b="1" u="sng" dirty="0" smtClean="0">
                <a:solidFill>
                  <a:srgbClr val="FF0000"/>
                </a:solidFill>
              </a:rPr>
              <a:t>GHS</a:t>
            </a:r>
            <a:r>
              <a:rPr lang="zh-TW" altLang="zh-TW" sz="2000" b="1" u="sng" dirty="0" smtClean="0">
                <a:solidFill>
                  <a:srgbClr val="FF0000"/>
                </a:solidFill>
              </a:rPr>
              <a:t>標示</a:t>
            </a:r>
            <a:endParaRPr lang="en-US" altLang="zh-TW" sz="2000" dirty="0"/>
          </a:p>
          <a:p>
            <a:r>
              <a:rPr lang="zh-TW" altLang="en-US" sz="2000" b="1" dirty="0" smtClean="0">
                <a:solidFill>
                  <a:srgbClr val="FF0000"/>
                </a:solidFill>
              </a:rPr>
              <a:t>      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2.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提供</a:t>
            </a:r>
            <a:r>
              <a:rPr lang="zh-TW" altLang="zh-TW" sz="2000" b="1" u="sng" dirty="0" smtClean="0">
                <a:solidFill>
                  <a:srgbClr val="FF0000"/>
                </a:solidFill>
              </a:rPr>
              <a:t>安全資料表</a:t>
            </a:r>
            <a:endParaRPr lang="zh-TW" altLang="zh-TW" sz="2000" dirty="0">
              <a:solidFill>
                <a:srgbClr val="FF0000"/>
              </a:solidFill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323528" y="2996952"/>
            <a:ext cx="6588732" cy="122413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圓角矩形 1"/>
          <p:cNvSpPr/>
          <p:nvPr/>
        </p:nvSpPr>
        <p:spPr>
          <a:xfrm>
            <a:off x="1331640" y="3861048"/>
            <a:ext cx="1008112" cy="288032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4788024" y="5301207"/>
            <a:ext cx="4032448" cy="1015663"/>
          </a:xfrm>
          <a:prstGeom prst="rect">
            <a:avLst/>
          </a:prstGeom>
          <a:solidFill>
            <a:srgbClr val="FFFF00"/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000" b="1" dirty="0">
                <a:solidFill>
                  <a:srgbClr val="FF0000"/>
                </a:solidFill>
              </a:rPr>
              <a:t>✽</a:t>
            </a:r>
            <a:r>
              <a:rPr lang="zh-TW" altLang="en-US" sz="2000" dirty="0" smtClean="0"/>
              <a:t>應</a:t>
            </a:r>
            <a:r>
              <a:rPr lang="zh-TW" altLang="en-US" sz="2000" dirty="0">
                <a:solidFill>
                  <a:srgbClr val="FF0000"/>
                </a:solidFill>
              </a:rPr>
              <a:t>依實際狀況</a:t>
            </a:r>
            <a:r>
              <a:rPr lang="zh-TW" altLang="en-US" sz="2000" dirty="0"/>
              <a:t>檢討安全資 料表</a:t>
            </a:r>
            <a:endParaRPr lang="en-US" altLang="zh-TW" sz="2000" dirty="0"/>
          </a:p>
          <a:p>
            <a:r>
              <a:rPr lang="zh-TW" altLang="en-US" sz="2000" dirty="0"/>
              <a:t>     </a:t>
            </a:r>
            <a:r>
              <a:rPr lang="zh-TW" altLang="en-US" sz="2000" dirty="0" smtClean="0">
                <a:solidFill>
                  <a:srgbClr val="FF0000"/>
                </a:solidFill>
              </a:rPr>
              <a:t>內容</a:t>
            </a:r>
            <a:r>
              <a:rPr lang="zh-TW" altLang="en-US" sz="2000" dirty="0">
                <a:solidFill>
                  <a:srgbClr val="FF0000"/>
                </a:solidFill>
              </a:rPr>
              <a:t>之正確性，適時更新</a:t>
            </a:r>
            <a:r>
              <a:rPr lang="zh-TW" altLang="en-US" sz="2000" dirty="0" smtClean="0"/>
              <a:t>，</a:t>
            </a:r>
            <a:endParaRPr lang="en-US" altLang="zh-TW" sz="2000" dirty="0" smtClean="0"/>
          </a:p>
          <a:p>
            <a:r>
              <a:rPr lang="en-US" altLang="zh-TW" sz="2000" dirty="0"/>
              <a:t> </a:t>
            </a:r>
            <a:r>
              <a:rPr lang="en-US" altLang="zh-TW" sz="2000" dirty="0" smtClean="0"/>
              <a:t>    </a:t>
            </a:r>
            <a:r>
              <a:rPr lang="zh-TW" altLang="en-US" sz="2000" dirty="0" smtClean="0"/>
              <a:t>並</a:t>
            </a:r>
            <a:r>
              <a:rPr lang="zh-TW" altLang="en-US" sz="2000" b="1" u="sng" dirty="0">
                <a:solidFill>
                  <a:srgbClr val="FF0000"/>
                </a:solidFill>
              </a:rPr>
              <a:t>至少每三年檢討一次</a:t>
            </a:r>
            <a:r>
              <a:rPr lang="zh-TW" altLang="en-US" sz="2000" dirty="0" smtClean="0"/>
              <a:t>。</a:t>
            </a:r>
            <a:endParaRPr lang="zh-TW" altLang="en-US" sz="2000" dirty="0"/>
          </a:p>
        </p:txBody>
      </p:sp>
      <p:cxnSp>
        <p:nvCxnSpPr>
          <p:cNvPr id="7" name="直線單箭頭接點 6"/>
          <p:cNvCxnSpPr/>
          <p:nvPr/>
        </p:nvCxnSpPr>
        <p:spPr>
          <a:xfrm>
            <a:off x="2339752" y="4149080"/>
            <a:ext cx="2736304" cy="1152127"/>
          </a:xfrm>
          <a:prstGeom prst="straightConnector1">
            <a:avLst/>
          </a:prstGeom>
          <a:ln w="285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57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4397</TotalTime>
  <Words>341</Words>
  <Application>Microsoft Office PowerPoint</Application>
  <PresentationFormat>如螢幕大小 (4:3)</PresentationFormat>
  <Paragraphs>50</Paragraphs>
  <Slides>7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波形</vt:lpstr>
      <vt:lpstr>法源-危害化學品&amp;毒性化學物質 危害通識</vt:lpstr>
      <vt:lpstr>PowerPoint 簡報</vt:lpstr>
      <vt:lpstr> 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教育部103年大學院校 校園環境與安全管理現況調查暨績效評鑑</dc:title>
  <dc:creator>USER</dc:creator>
  <cp:lastModifiedBy>USER160830B01</cp:lastModifiedBy>
  <cp:revision>444</cp:revision>
  <cp:lastPrinted>2017-03-20T01:37:40Z</cp:lastPrinted>
  <dcterms:created xsi:type="dcterms:W3CDTF">2014-07-16T05:07:48Z</dcterms:created>
  <dcterms:modified xsi:type="dcterms:W3CDTF">2018-12-30T16:29:08Z</dcterms:modified>
</cp:coreProperties>
</file>